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48" r:id="rId5"/>
  </p:sldMasterIdLst>
  <p:notesMasterIdLst>
    <p:notesMasterId r:id="rId15"/>
  </p:notesMasterIdLst>
  <p:handoutMasterIdLst>
    <p:handoutMasterId r:id="rId16"/>
  </p:handoutMasterIdLst>
  <p:sldIdLst>
    <p:sldId id="533" r:id="rId6"/>
    <p:sldId id="590" r:id="rId7"/>
    <p:sldId id="632" r:id="rId8"/>
    <p:sldId id="638" r:id="rId9"/>
    <p:sldId id="635" r:id="rId10"/>
    <p:sldId id="634" r:id="rId11"/>
    <p:sldId id="636" r:id="rId12"/>
    <p:sldId id="637" r:id="rId13"/>
    <p:sldId id="639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6PA9ELW" initials="G" lastIdx="4" clrIdx="0"/>
  <p:cmAuthor id="1" name="Maggie Oldham" initials="ME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476"/>
    <a:srgbClr val="FCAE3B"/>
    <a:srgbClr val="7EA6C1"/>
    <a:srgbClr val="000000"/>
    <a:srgbClr val="539CAD"/>
    <a:srgbClr val="62AA56"/>
    <a:srgbClr val="C39001"/>
    <a:srgbClr val="A5C1C0"/>
    <a:srgbClr val="B9D8B0"/>
    <a:srgbClr val="8D7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1" autoAdjust="0"/>
    <p:restoredTop sz="89345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885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fld id="{0C953B36-61FE-44DF-96B5-4B2B9D66F47C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0DFBBE6D-6D8B-4904-A720-30DED72FF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0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fld id="{C04728E6-AD04-44CB-8CED-AAB2465D099D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7" rIns="93154" bIns="465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4" tIns="46577" rIns="93154" bIns="465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C13EF162-95D0-42FB-9D8D-7153835C2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7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Excluded</a:t>
            </a:r>
            <a:r>
              <a:rPr lang="en-US" baseline="0" dirty="0" smtClean="0"/>
              <a:t> fish facilities (mostly), costs for fish health and marking/tagging not accounted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162-95D0-42FB-9D8D-7153835C2B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1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Excluded</a:t>
            </a:r>
            <a:r>
              <a:rPr lang="en-US" baseline="0" dirty="0" smtClean="0"/>
              <a:t> fish facilities (mostly), costs for fish health and marking/tagging not accounted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EF162-95D0-42FB-9D8D-7153835C2B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3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10972799" cy="1562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928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10972799" cy="1562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024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 userDrawn="1"/>
        </p:nvSpPr>
        <p:spPr>
          <a:xfrm>
            <a:off x="270273" y="161934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72801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6248400" y="1447564"/>
            <a:ext cx="5334000" cy="3734036"/>
          </a:xfrm>
          <a:prstGeom prst="roundRect">
            <a:avLst>
              <a:gd name="adj" fmla="val 6491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37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9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1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3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5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286001"/>
            <a:ext cx="1117600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025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6400" y="3687764"/>
            <a:ext cx="11176000" cy="854075"/>
          </a:xfrm>
        </p:spPr>
        <p:txBody>
          <a:bodyPr/>
          <a:lstStyle>
            <a:lvl1pPr marL="0" indent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1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Whit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8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Dark Gra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0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tif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0"/>
            <a:ext cx="1218565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17" y="5655966"/>
            <a:ext cx="828311" cy="105471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46186" y="6356359"/>
            <a:ext cx="977900" cy="365125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bg1"/>
                </a:solidFill>
              </a:defRPr>
            </a:lvl1pPr>
          </a:lstStyle>
          <a:p>
            <a:fld id="{53DD4697-2CFA-4649-AD6E-2F56B6CE6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609601" y="3200400"/>
            <a:ext cx="10966883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679701" y="1707600"/>
            <a:ext cx="745067" cy="55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40669" y="1707600"/>
            <a:ext cx="745067" cy="55880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7773" y="2394599"/>
            <a:ext cx="742951" cy="5588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18739" y="2394599"/>
            <a:ext cx="742951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0</a:t>
            </a:r>
          </a:p>
          <a:p>
            <a:pPr algn="ctr">
              <a:defRPr/>
            </a:pPr>
            <a:r>
              <a:rPr lang="en-US" sz="563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79701" y="2394599"/>
            <a:ext cx="745067" cy="55880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0669" y="2394599"/>
            <a:ext cx="745067" cy="558800"/>
          </a:xfrm>
          <a:prstGeom prst="rect">
            <a:avLst/>
          </a:prstGeom>
          <a:solidFill>
            <a:srgbClr val="83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131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132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122</a:t>
            </a:r>
            <a:endParaRPr lang="en-US" sz="563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01633" y="2394599"/>
            <a:ext cx="745067" cy="558800"/>
          </a:xfrm>
          <a:prstGeom prst="rect">
            <a:avLst/>
          </a:prstGeom>
          <a:solidFill>
            <a:srgbClr val="EF4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239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65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53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62601" y="2394599"/>
            <a:ext cx="745067" cy="558800"/>
          </a:xfrm>
          <a:prstGeom prst="rect">
            <a:avLst/>
          </a:prstGeom>
          <a:solidFill>
            <a:srgbClr val="6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120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3568" y="2394599"/>
            <a:ext cx="745067" cy="558800"/>
          </a:xfrm>
          <a:prstGeom prst="rect">
            <a:avLst/>
          </a:prstGeom>
          <a:solidFill>
            <a:srgbClr val="70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92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56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84533" y="2394599"/>
            <a:ext cx="745067" cy="558800"/>
          </a:xfrm>
          <a:prstGeom prst="rect">
            <a:avLst/>
          </a:prstGeom>
          <a:solidFill>
            <a:srgbClr val="3E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62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102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45501" y="2394599"/>
            <a:ext cx="745067" cy="558800"/>
          </a:xfrm>
          <a:prstGeom prst="rect">
            <a:avLst/>
          </a:prstGeom>
          <a:solidFill>
            <a:srgbClr val="663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102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56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48</a:t>
            </a:r>
            <a:endParaRPr lang="en-US" sz="563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06469" y="2394599"/>
            <a:ext cx="745067" cy="558800"/>
          </a:xfrm>
          <a:prstGeom prst="rect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120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111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18733" y="1707600"/>
            <a:ext cx="745067" cy="558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62601" y="1707600"/>
            <a:ext cx="745067" cy="558800"/>
          </a:xfrm>
          <a:prstGeom prst="rect">
            <a:avLst/>
          </a:prstGeom>
          <a:solidFill>
            <a:srgbClr val="50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80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119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23568" y="1707600"/>
            <a:ext cx="745067" cy="558800"/>
          </a:xfrm>
          <a:prstGeom prst="rect">
            <a:avLst/>
          </a:prstGeom>
          <a:solidFill>
            <a:srgbClr val="FCA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174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.59</a:t>
            </a:r>
            <a:endParaRPr lang="en-US" sz="563" dirty="0">
              <a:solidFill>
                <a:schemeClr val="tx1"/>
              </a:solidFill>
            </a:endParaRPr>
          </a:p>
        </p:txBody>
      </p:sp>
      <p:pic>
        <p:nvPicPr>
          <p:cNvPr id="5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09" y="5619575"/>
            <a:ext cx="1385371" cy="1117093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7484533" y="1707600"/>
            <a:ext cx="745067" cy="558800"/>
          </a:xfrm>
          <a:prstGeom prst="rect">
            <a:avLst/>
          </a:prstGeom>
          <a:solidFill>
            <a:srgbClr val="532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83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36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118</a:t>
            </a:r>
            <a:endParaRPr lang="en-US" sz="563" dirty="0">
              <a:solidFill>
                <a:schemeClr val="bg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6"/>
          <a:stretch/>
        </p:blipFill>
        <p:spPr>
          <a:xfrm>
            <a:off x="9372600" y="6645349"/>
            <a:ext cx="1191192" cy="1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80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30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5ACBF0"/>
          </p15:clr>
        </p15:guide>
        <p15:guide id="2" pos="12971" userDrawn="1">
          <p15:clr>
            <a:srgbClr val="5ACBF0"/>
          </p15:clr>
        </p15:guide>
        <p15:guide id="3" pos="7296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5542" y="165467"/>
            <a:ext cx="11716335" cy="6545212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38"/>
            <a:ext cx="11176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1233932"/>
            <a:ext cx="11176000" cy="47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17" y="5655966"/>
            <a:ext cx="828311" cy="1054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09" y="5619575"/>
            <a:ext cx="1385371" cy="1117093"/>
          </a:xfrm>
          <a:prstGeom prst="rect">
            <a:avLst/>
          </a:prstGeom>
        </p:spPr>
      </p:pic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356651" y="5720316"/>
            <a:ext cx="1307805" cy="95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59" y="5677786"/>
            <a:ext cx="1092412" cy="9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64" r:id="rId4"/>
    <p:sldLayoutId id="2147483769" r:id="rId5"/>
    <p:sldLayoutId id="2147483770" r:id="rId6"/>
    <p:sldLayoutId id="2147483771" r:id="rId7"/>
    <p:sldLayoutId id="214748380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92881" indent="-192881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89322" indent="-160735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51435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771525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102870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96" userDrawn="1">
          <p15:clr>
            <a:srgbClr val="5ACBF0"/>
          </p15:clr>
        </p15:guide>
        <p15:guide id="2" pos="12971" userDrawn="1">
          <p15:clr>
            <a:srgbClr val="5ACBF0"/>
          </p15:clr>
        </p15:guide>
        <p15:guide id="3" pos="25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B3473-5193-4AC1-9169-6977ADF2DCF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3962397" cy="15620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Chris Walker</a:t>
            </a:r>
          </a:p>
          <a:p>
            <a:r>
              <a:rPr lang="en-US" sz="2400" dirty="0" smtClean="0"/>
              <a:t>Portland District</a:t>
            </a:r>
            <a:endParaRPr lang="en-US" sz="2400" dirty="0"/>
          </a:p>
          <a:p>
            <a:r>
              <a:rPr lang="en-US" sz="2400" dirty="0" smtClean="0"/>
              <a:t>07 April 2020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19100"/>
            <a:ext cx="9580879" cy="1421130"/>
          </a:xfrm>
        </p:spPr>
        <p:txBody>
          <a:bodyPr>
            <a:noAutofit/>
          </a:bodyPr>
          <a:lstStyle/>
          <a:p>
            <a:r>
              <a:rPr lang="en-US" sz="2800" dirty="0" smtClean="0"/>
              <a:t>Willamette Fish Facility Design Work Group</a:t>
            </a:r>
            <a:br>
              <a:rPr lang="en-US" sz="2800" dirty="0" smtClean="0"/>
            </a:br>
            <a:r>
              <a:rPr lang="en-US" sz="2800" dirty="0" err="1" smtClean="0"/>
              <a:t>Minto</a:t>
            </a:r>
            <a:r>
              <a:rPr lang="en-US" sz="2800" dirty="0" smtClean="0"/>
              <a:t> Fish Facility Juvenile Fish Release Pipe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39" y="1700181"/>
            <a:ext cx="4890805" cy="326461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983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1422102"/>
            <a:ext cx="10575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 Statement</a:t>
            </a:r>
          </a:p>
          <a:p>
            <a:endParaRPr lang="en-US" sz="2400" dirty="0"/>
          </a:p>
          <a:p>
            <a:r>
              <a:rPr lang="en-US" sz="2400" dirty="0"/>
              <a:t>Operational </a:t>
            </a:r>
            <a:r>
              <a:rPr lang="en-US" sz="2400" dirty="0" smtClean="0"/>
              <a:t>solution (current)</a:t>
            </a:r>
          </a:p>
          <a:p>
            <a:endParaRPr lang="en-US" sz="2400" dirty="0"/>
          </a:p>
          <a:p>
            <a:r>
              <a:rPr lang="en-US" sz="2400" dirty="0" smtClean="0"/>
              <a:t>Structural </a:t>
            </a:r>
            <a:r>
              <a:rPr lang="en-US" sz="2400" dirty="0" smtClean="0"/>
              <a:t>solution (fish release pipe </a:t>
            </a:r>
            <a:r>
              <a:rPr lang="en-US" sz="2400" dirty="0" err="1" smtClean="0"/>
              <a:t>extenstion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Discussion </a:t>
            </a:r>
            <a:r>
              <a:rPr lang="en-US" sz="2400" dirty="0"/>
              <a:t>(pros and cons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Data Needs/Next Steps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53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Problem Statement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1188422"/>
            <a:ext cx="1057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Poor hydraulics potentially exist for release of spring </a:t>
            </a:r>
            <a:r>
              <a:rPr lang="en-US" sz="2400" dirty="0"/>
              <a:t>Chinook salmon (and summer steelhead) </a:t>
            </a:r>
            <a:r>
              <a:rPr lang="en-US" sz="2400" dirty="0" smtClean="0"/>
              <a:t>at </a:t>
            </a:r>
            <a:r>
              <a:rPr lang="en-US" sz="2400" dirty="0" err="1" smtClean="0"/>
              <a:t>Minto</a:t>
            </a:r>
            <a:r>
              <a:rPr lang="en-US" sz="2400" dirty="0" smtClean="0"/>
              <a:t> Fish Facility during spring.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66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Video (~7,000 </a:t>
            </a:r>
            <a:r>
              <a:rPr lang="en-US" sz="2800" dirty="0" err="1" smtClean="0"/>
              <a:t>cfs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1188422"/>
            <a:ext cx="10575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[insert video]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3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Operational Solution (Current)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401" y="1597650"/>
            <a:ext cx="63195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Flows: 1,000-1,800 </a:t>
            </a:r>
            <a:r>
              <a:rPr lang="en-US" sz="2400" dirty="0" err="1" smtClean="0"/>
              <a:t>cfs</a:t>
            </a:r>
            <a:r>
              <a:rPr lang="en-US" sz="2400" dirty="0" smtClean="0"/>
              <a:t> (followed by higher flows)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Water Management coordination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Current hydrologic may constrain operation (e.g. above rule curve)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Able to implement most of the time (timing </a:t>
            </a:r>
            <a:r>
              <a:rPr lang="en-US" sz="2400" dirty="0" smtClean="0"/>
              <a:t>of </a:t>
            </a:r>
            <a:r>
              <a:rPr lang="en-US" sz="2400" dirty="0" smtClean="0"/>
              <a:t>fish release can still be impacted)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4316" y="1489995"/>
            <a:ext cx="4602154" cy="34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806"/>
            <a:ext cx="11176000" cy="806451"/>
          </a:xfrm>
        </p:spPr>
        <p:txBody>
          <a:bodyPr/>
          <a:lstStyle/>
          <a:p>
            <a:r>
              <a:rPr lang="en-US" sz="2800" dirty="0" smtClean="0"/>
              <a:t>Structural (Juvenile Fish Release Pipe)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4807" y="879772"/>
            <a:ext cx="105756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Pipe constructed by ODFW (NMFS </a:t>
            </a:r>
            <a:r>
              <a:rPr lang="en-US" sz="2400" dirty="0" smtClean="0"/>
              <a:t>criteria)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Installed as permanent fixture (although can be removed)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Extends existing pipe into better hydraulics (potentially)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Could allow fish release despite flow conditions (high or low)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0393" y="1487809"/>
            <a:ext cx="4069380" cy="62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Discussion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1038850"/>
            <a:ext cx="1057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Operational constraints</a:t>
            </a:r>
          </a:p>
          <a:p>
            <a:r>
              <a:rPr lang="en-US" sz="2400" dirty="0" smtClean="0"/>
              <a:t>Reviews for release pipe (engineering, NMFS)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70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Data Needs/Next </a:t>
            </a:r>
            <a:r>
              <a:rPr lang="en-US" sz="2800" dirty="0" err="1" smtClean="0"/>
              <a:t>STeps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1120130"/>
            <a:ext cx="10575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Hydraulics/other?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Reviews (USACE Engineering/WVP, NMFS, others)</a:t>
            </a:r>
          </a:p>
          <a:p>
            <a:endParaRPr lang="en-US" sz="2400" dirty="0"/>
          </a:p>
          <a:p>
            <a:r>
              <a:rPr lang="en-US" sz="2400" dirty="0" smtClean="0"/>
              <a:t>Recommendations (task group?)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05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Additional Pictures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Templates">
  <a:themeElements>
    <a:clrScheme name="Custom 2">
      <a:dk1>
        <a:srgbClr val="000000"/>
      </a:dk1>
      <a:lt1>
        <a:srgbClr val="FFFFFF"/>
      </a:lt1>
      <a:dk2>
        <a:srgbClr val="83847A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ugar DSP-Fish Forum-22Nov16.potx" id="{F63E4CD2-43C5-44FE-839D-CBBA734C3BE6}" vid="{52D1849D-C2F5-4DE5-9182-E3FA98C604E5}"/>
    </a:ext>
  </a:extLst>
</a:theme>
</file>

<file path=ppt/theme/theme2.xml><?xml version="1.0" encoding="utf-8"?>
<a:theme xmlns:a="http://schemas.openxmlformats.org/drawingml/2006/main" name="Content Templates">
  <a:themeElements>
    <a:clrScheme name="USACE COLOR SCHEME">
      <a:dk1>
        <a:srgbClr val="000000"/>
      </a:dk1>
      <a:lt1>
        <a:srgbClr val="83847A"/>
      </a:lt1>
      <a:dk2>
        <a:srgbClr val="FFFFFF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ugar DSP-Fish Forum-22Nov16.potx" id="{F63E4CD2-43C5-44FE-839D-CBBA734C3BE6}" vid="{83D5F0BC-FC6E-4FC1-BC5E-65DF9D4D532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FF312FF1AAF44B210F350CB9C9885" ma:contentTypeVersion="1" ma:contentTypeDescription="Create a new document." ma:contentTypeScope="" ma:versionID="ce579a12f63866ebc38e5237c579c5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8AA963-2F43-416A-A529-86349D8BC8D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350F64-642B-42B3-B7AD-7FB7352999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95929-70A5-4036-8885-EBBB51D29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Cougar DSP-Fish Forum-22Nov16</Template>
  <TotalTime>15142</TotalTime>
  <Words>236</Words>
  <Application>Microsoft Office PowerPoint</Application>
  <PresentationFormat>Widescreen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Title Slide Templates</vt:lpstr>
      <vt:lpstr>Content Templates</vt:lpstr>
      <vt:lpstr>Willamette Fish Facility Design Work Group Minto Fish Facility Juvenile Fish Release Pipe  </vt:lpstr>
      <vt:lpstr>Outline</vt:lpstr>
      <vt:lpstr>Problem Statement</vt:lpstr>
      <vt:lpstr>Video (~7,000 cfs)</vt:lpstr>
      <vt:lpstr>Operational Solution (Current)</vt:lpstr>
      <vt:lpstr>Structural (Juvenile Fish Release Pipe)</vt:lpstr>
      <vt:lpstr>Discussion</vt:lpstr>
      <vt:lpstr>Data Needs/Next STeps</vt:lpstr>
      <vt:lpstr>Additional Pictures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COUGAR DOWNSTREAM PASSAGE</dc:title>
  <dc:creator>Budai</dc:creator>
  <cp:lastModifiedBy>Walker, Christopher E CIV USARMY USACE (US)</cp:lastModifiedBy>
  <cp:revision>206</cp:revision>
  <cp:lastPrinted>2018-01-18T19:05:06Z</cp:lastPrinted>
  <dcterms:created xsi:type="dcterms:W3CDTF">2016-11-18T00:23:59Z</dcterms:created>
  <dcterms:modified xsi:type="dcterms:W3CDTF">2020-04-03T15:32:45Z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0x0101005F4FF312FF1AAF44B210F350CB9C9885</vt:lpwstr>
  </property>
</Properties>
</file>